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60" r:id="rId4"/>
    <p:sldId id="261" r:id="rId5"/>
    <p:sldId id="262" r:id="rId6"/>
    <p:sldId id="267" r:id="rId7"/>
    <p:sldId id="266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pPr/>
              <a:t>09/11/2017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98977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pPr/>
              <a:t>09/11/2017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21511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pPr/>
              <a:t>09/11/2017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54337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pPr/>
              <a:t>09/11/2017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44425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pPr/>
              <a:t>09/11/2017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06649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pPr/>
              <a:t>09/11/2017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71120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pPr/>
              <a:t>09/11/2017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38363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pPr/>
              <a:t>09/11/2017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21701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pPr/>
              <a:t>09/11/2017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21690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pPr/>
              <a:t>09/11/2017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77531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pPr/>
              <a:t>09/11/2017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6250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1C1A5-663D-420F-88ED-FC7700665EFF}" type="datetimeFigureOut">
              <a:rPr lang="vi-VN" smtClean="0"/>
              <a:pPr/>
              <a:t>09/11/2017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D47F1-D89E-4557-8661-A546CC67174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53013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396312247200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2" descr="Picture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09600"/>
            <a:ext cx="7543800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685800" y="685800"/>
            <a:ext cx="7672414" cy="2954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English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8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Arial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>
                <a:latin typeface="Times New Roman" pitchFamily="18" charset="0"/>
                <a:cs typeface="Arial" pitchFamily="34" charset="0"/>
              </a:rPr>
              <a:t>UNIT 5 .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FESTIVALS IN VIET NAM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>
                <a:latin typeface="Times New Roman" pitchFamily="18" charset="0"/>
                <a:cs typeface="Arial" pitchFamily="34" charset="0"/>
              </a:rPr>
              <a:t>PERIOD </a:t>
            </a:r>
            <a:r>
              <a:rPr lang="en-US" sz="3200" b="1" dirty="0" smtClean="0">
                <a:latin typeface="Times New Roman" pitchFamily="18" charset="0"/>
                <a:cs typeface="Arial" pitchFamily="34" charset="0"/>
              </a:rPr>
              <a:t>37: A CLOSER LOOK 2</a:t>
            </a:r>
            <a:endParaRPr lang="en-US" sz="3200" b="1" dirty="0">
              <a:latin typeface="Times New Roman" pitchFamily="18" charset="0"/>
              <a:cs typeface="Arial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US" sz="3200" b="1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981200" y="3276600"/>
            <a:ext cx="4953000" cy="1066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014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Welcometo our class</a:t>
            </a:r>
          </a:p>
        </p:txBody>
      </p:sp>
      <p:sp>
        <p:nvSpPr>
          <p:cNvPr id="44038" name="Text Box 3"/>
          <p:cNvSpPr txBox="1">
            <a:spLocks noChangeArrowheads="1"/>
          </p:cNvSpPr>
          <p:nvPr/>
        </p:nvSpPr>
        <p:spPr bwMode="auto">
          <a:xfrm>
            <a:off x="2057400" y="4572000"/>
            <a:ext cx="42830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4039" name="TextBox 6"/>
          <p:cNvSpPr txBox="1">
            <a:spLocks noChangeArrowheads="1"/>
          </p:cNvSpPr>
          <p:nvPr/>
        </p:nvSpPr>
        <p:spPr bwMode="auto">
          <a:xfrm>
            <a:off x="2057400" y="4572000"/>
            <a:ext cx="4800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.VnAristote" pitchFamily="34" charset="0"/>
              </a:rPr>
              <a:t>Teacher: Nguyen Thi Hien</a:t>
            </a:r>
          </a:p>
          <a:p>
            <a:pPr algn="ctr"/>
            <a:r>
              <a:rPr lang="en-US" sz="3200">
                <a:solidFill>
                  <a:srgbClr val="002060"/>
                </a:solidFill>
                <a:latin typeface=".VnAristote" pitchFamily="34" charset="0"/>
              </a:rPr>
              <a:t>Long Bien Secondary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Use your own words/ ideas to complete the sentences below. Compare your sentences with a partner.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493783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Although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Festival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_______________________________________.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2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it’s one of the most famous festivals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______________________________.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3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go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__________________________________________________.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4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 go to Huong Pagoda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______________________________________.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5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While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 are travelling along Yen Stream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________________________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_________________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18873" y="1412776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never been there</a:t>
            </a:r>
            <a:endParaRPr lang="vi-VN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6136" y="198884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7030A0"/>
                </a:solidFill>
              </a:rPr>
              <a:t>we shouldn’t miss it</a:t>
            </a:r>
          </a:p>
        </p:txBody>
      </p:sp>
      <p:sp>
        <p:nvSpPr>
          <p:cNvPr id="8" name="Rectangle 7"/>
          <p:cNvSpPr/>
          <p:nvPr/>
        </p:nvSpPr>
        <p:spPr>
          <a:xfrm>
            <a:off x="3844344" y="2511678"/>
            <a:ext cx="3535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should visit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Giong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Temple</a:t>
            </a:r>
            <a:endParaRPr lang="vi-VN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8872" y="3068960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take a lot of photos</a:t>
            </a:r>
            <a:endParaRPr lang="vi-VN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2304" y="3645024"/>
            <a:ext cx="3294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 enjoy the beautiful scenery of the area</a:t>
            </a:r>
            <a:endParaRPr lang="vi-VN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12954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617181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Unit 5: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Shelley Allegro" pitchFamily="82" charset="0"/>
              </a:rPr>
              <a:t>Festivals in Viet Nam</a:t>
            </a:r>
          </a:p>
          <a:p>
            <a:pPr algn="ctr"/>
            <a:r>
              <a:rPr lang="en-US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Lesson 3: A </a:t>
            </a:r>
            <a:r>
              <a:rPr lang="en-US" sz="48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closer look  </a:t>
            </a:r>
            <a:r>
              <a:rPr lang="en-US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2</a:t>
            </a:r>
            <a:endParaRPr lang="en-US" sz="4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Shelley Allegro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7303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79913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Write S for simple sentences and C for compound sentences.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43826" y="476672"/>
            <a:ext cx="3456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Grammar</a:t>
            </a:r>
            <a:endParaRPr lang="en-US" sz="5400" b="1" i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0000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Simple and compound sentences: review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5685018"/>
              </p:ext>
            </p:extLst>
          </p:nvPr>
        </p:nvGraphicFramePr>
        <p:xfrm>
          <a:off x="457200" y="2640386"/>
          <a:ext cx="8229600" cy="313139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114800"/>
                <a:gridCol w="4114800"/>
              </a:tblGrid>
              <a:tr h="5248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</a:t>
                      </a:r>
                      <a:endParaRPr lang="vi-VN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457" marR="116457" marT="38819" marB="388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1. I enjoy playing tennis with my friends every weekend.</a:t>
                      </a:r>
                    </a:p>
                  </a:txBody>
                  <a:tcPr marL="116457" marR="116457" marT="38819" marB="38819" anchor="ctr"/>
                </a:tc>
              </a:tr>
              <a:tr h="30123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</a:t>
                      </a:r>
                      <a:endParaRPr lang="vi-VN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457" marR="116457" marT="38819" marB="388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2. I like spring, but I don’t like the spring rain.</a:t>
                      </a:r>
                    </a:p>
                  </a:txBody>
                  <a:tcPr marL="116457" marR="116457" marT="38819" marB="38819" anchor="ctr"/>
                </a:tc>
              </a:tr>
              <a:tr h="5248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</a:t>
                      </a:r>
                      <a:endParaRPr lang="vi-VN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457" marR="116457" marT="38819" marB="388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3. I’ve been to Ha Long twice, and I joined the carnival there once.</a:t>
                      </a:r>
                    </a:p>
                  </a:txBody>
                  <a:tcPr marL="116457" marR="116457" marT="38819" marB="38819" anchor="ctr"/>
                </a:tc>
              </a:tr>
              <a:tr h="5248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</a:t>
                      </a:r>
                      <a:endParaRPr lang="vi-VN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457" marR="116457" marT="38819" marB="388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4. My family and I went to the Nha Trang Sea Festival in 2011.</a:t>
                      </a:r>
                    </a:p>
                  </a:txBody>
                  <a:tcPr marL="116457" marR="116457" marT="38819" marB="38819" anchor="ctr"/>
                </a:tc>
              </a:tr>
              <a:tr h="5248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</a:t>
                      </a:r>
                      <a:endParaRPr lang="vi-VN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457" marR="116457" marT="38819" marB="388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5. I like the Mid-Autumn Festival and look forward to it every year.</a:t>
                      </a:r>
                    </a:p>
                  </a:txBody>
                  <a:tcPr marL="116457" marR="116457" marT="38819" marB="38819"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285377" y="5085184"/>
            <a:ext cx="4235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5377" y="4481245"/>
            <a:ext cx="4235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377" y="2617748"/>
            <a:ext cx="4235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74958" y="3212976"/>
            <a:ext cx="4443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74958" y="3861048"/>
            <a:ext cx="4443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140965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Connect each pair of sentences with an appropriate conjunction in the box to make compound sentences.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66782" y="1040542"/>
            <a:ext cx="6210436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              but               or               so               yet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447031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At </a:t>
            </a:r>
            <a:r>
              <a:rPr lang="en-US" dirty="0"/>
              <a:t>the Mid-Autumn Festival children carry beautiful lanterns. It’s a memorable childhood experience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</a:p>
          <a:p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 smtClean="0"/>
              <a:t>During </a:t>
            </a:r>
            <a:r>
              <a:rPr lang="en-US" dirty="0"/>
              <a:t>Tet, Vietnamese people buy all kinds of sweets. They make </a:t>
            </a:r>
            <a:r>
              <a:rPr lang="en-US" i="1" dirty="0" err="1"/>
              <a:t>chung</a:t>
            </a:r>
            <a:r>
              <a:rPr lang="en-US" dirty="0"/>
              <a:t> cakes as well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  <a:endParaRPr lang="en-US" dirty="0"/>
          </a:p>
          <a:p>
            <a:pPr marL="342900" indent="-342900">
              <a:buAutoNum type="arabicPeriod" startAt="3"/>
            </a:pPr>
            <a:r>
              <a:rPr lang="en-US" dirty="0" smtClean="0"/>
              <a:t>The </a:t>
            </a:r>
            <a:r>
              <a:rPr lang="en-US" dirty="0"/>
              <a:t>Hung King’s sons offered him many special foods. Lang Lieu just brought him a </a:t>
            </a:r>
            <a:r>
              <a:rPr lang="en-US" i="1" dirty="0" err="1"/>
              <a:t>chung</a:t>
            </a:r>
            <a:r>
              <a:rPr lang="en-US" dirty="0"/>
              <a:t> cake and a </a:t>
            </a:r>
            <a:r>
              <a:rPr lang="en-US" i="1" dirty="0"/>
              <a:t>day</a:t>
            </a:r>
            <a:r>
              <a:rPr lang="en-US" dirty="0"/>
              <a:t> cake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</a:p>
          <a:p>
            <a:endParaRPr lang="en-US" dirty="0"/>
          </a:p>
          <a:p>
            <a:pPr marL="342900" indent="-342900">
              <a:buAutoNum type="arabicPeriod" startAt="4"/>
            </a:pPr>
            <a:r>
              <a:rPr lang="en-US" dirty="0" smtClean="0"/>
              <a:t>To </a:t>
            </a:r>
            <a:r>
              <a:rPr lang="en-US" dirty="0"/>
              <a:t>welcome Tet, we decorate our house with peach blossoms. We can buy a mandarin tree for a longer lasting display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</a:p>
          <a:p>
            <a:endParaRPr lang="en-US" dirty="0"/>
          </a:p>
          <a:p>
            <a:pPr marL="342900" indent="-342900">
              <a:buAutoNum type="arabicPeriod" startAt="5"/>
            </a:pPr>
            <a:r>
              <a:rPr lang="en-US" dirty="0" smtClean="0"/>
              <a:t>The </a:t>
            </a:r>
            <a:r>
              <a:rPr lang="en-US" dirty="0"/>
              <a:t>Huong Pagoda Festival is always crowded. We like to go there to pray for good fortune and happiness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0040" y="1977807"/>
            <a:ext cx="8783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At the Mid-Autumn Festival children carry beautiful lanterns, so it’s a memorable childhood experience.</a:t>
            </a:r>
            <a:endParaRPr lang="vi-VN" b="1" i="1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0040" y="2843644"/>
            <a:ext cx="8783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During Tet, Vietnamese people buy all kinds of sweets, and they make </a:t>
            </a:r>
            <a:r>
              <a:rPr lang="en-US" b="1" i="1" dirty="0" err="1">
                <a:solidFill>
                  <a:srgbClr val="7030A0"/>
                </a:solidFill>
              </a:rPr>
              <a:t>chung</a:t>
            </a:r>
            <a:r>
              <a:rPr lang="en-US" b="1" i="1" dirty="0">
                <a:solidFill>
                  <a:srgbClr val="7030A0"/>
                </a:solidFill>
              </a:rPr>
              <a:t> cakes as well.</a:t>
            </a:r>
            <a:endParaRPr lang="vi-VN" b="1" i="1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0040" y="3633991"/>
            <a:ext cx="878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The Hung King’s sons offered him many special foods, but Lang Lieu just brought him a </a:t>
            </a:r>
            <a:r>
              <a:rPr lang="en-US" b="1" i="1" dirty="0" err="1">
                <a:solidFill>
                  <a:srgbClr val="7030A0"/>
                </a:solidFill>
              </a:rPr>
              <a:t>chung</a:t>
            </a:r>
            <a:r>
              <a:rPr lang="en-US" b="1" i="1" dirty="0">
                <a:solidFill>
                  <a:srgbClr val="7030A0"/>
                </a:solidFill>
              </a:rPr>
              <a:t> cake and a day cake.</a:t>
            </a:r>
            <a:endParaRPr lang="vi-VN" b="1" i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0040" y="4714111"/>
            <a:ext cx="878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To welcome Tet, we decorate our house with peach blossoms, or we can buy a mandarin tree for a longer lasting display.</a:t>
            </a:r>
            <a:endParaRPr lang="vi-VN" b="1" i="1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0040" y="5840596"/>
            <a:ext cx="878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The Huong Pagoda festival is always crowded, yet we like to go there to pray for good fortune and happiness.</a:t>
            </a:r>
            <a:endParaRPr lang="vi-VN" b="1" i="1" dirty="0">
              <a:solidFill>
                <a:srgbClr val="7030A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1222"/>
            <a:ext cx="9144000" cy="476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1295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Connect each pair of sentences with an appropriate conjunctive adverb in the box to make compound sentences.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1340768"/>
            <a:ext cx="914400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however               nevertheless               moreover               therefore               otherwise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12066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Chu </a:t>
            </a:r>
            <a:r>
              <a:rPr lang="en-US" dirty="0"/>
              <a:t>Dong </a:t>
            </a:r>
            <a:r>
              <a:rPr lang="en-US" dirty="0" err="1"/>
              <a:t>Tu</a:t>
            </a:r>
            <a:r>
              <a:rPr lang="en-US" dirty="0"/>
              <a:t> and </a:t>
            </a:r>
            <a:r>
              <a:rPr lang="en-US" dirty="0" err="1"/>
              <a:t>Giong</a:t>
            </a:r>
            <a:r>
              <a:rPr lang="en-US" dirty="0"/>
              <a:t> are both legendary saints. They are worshipped for different things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  <a:endParaRPr lang="en-US" dirty="0"/>
          </a:p>
          <a:p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 smtClean="0"/>
              <a:t>Tet </a:t>
            </a:r>
            <a:r>
              <a:rPr lang="en-US" dirty="0"/>
              <a:t>is the most important festival in Viet Nam. Most Vietnamese return home for Tet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  <a:endParaRPr lang="en-US" dirty="0"/>
          </a:p>
          <a:p>
            <a:endParaRPr lang="en-US" dirty="0"/>
          </a:p>
          <a:p>
            <a:pPr marL="342900" indent="-342900">
              <a:buAutoNum type="arabicPeriod" startAt="3"/>
            </a:pPr>
            <a:r>
              <a:rPr lang="en-US" dirty="0" smtClean="0"/>
              <a:t>Tet </a:t>
            </a:r>
            <a:r>
              <a:rPr lang="en-US" dirty="0"/>
              <a:t>is a time for us to worship our ancestors. It’s also a time for family reunion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  <a:endParaRPr lang="en-US" dirty="0"/>
          </a:p>
          <a:p>
            <a:pPr marL="342900" indent="-342900">
              <a:buAutoNum type="arabicPeriod" startAt="4"/>
            </a:pPr>
            <a:r>
              <a:rPr lang="en-US" dirty="0" smtClean="0"/>
              <a:t>The </a:t>
            </a:r>
            <a:r>
              <a:rPr lang="en-US" dirty="0"/>
              <a:t>Khmer believe they have to float lanterns. They may not get good </a:t>
            </a:r>
            <a:r>
              <a:rPr lang="en-US" dirty="0" smtClean="0"/>
              <a:t>luck.</a:t>
            </a:r>
          </a:p>
          <a:p>
            <a:r>
              <a:rPr lang="en-US" dirty="0" smtClean="0"/>
              <a:t>=&gt;</a:t>
            </a:r>
            <a:endParaRPr lang="en-US" dirty="0"/>
          </a:p>
          <a:p>
            <a:pPr marL="342900" indent="-342900">
              <a:buAutoNum type="arabicPeriod" startAt="5"/>
            </a:pPr>
            <a:r>
              <a:rPr lang="en-US" dirty="0" smtClean="0"/>
              <a:t>The </a:t>
            </a:r>
            <a:r>
              <a:rPr lang="en-US" dirty="0"/>
              <a:t>Hung King Temple Festival was a local festival. It has become a public holiday in Viet Nam since 2007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360040" y="2361654"/>
            <a:ext cx="878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Chu Dong </a:t>
            </a:r>
            <a:r>
              <a:rPr lang="en-US" b="1" i="1" dirty="0" err="1">
                <a:solidFill>
                  <a:srgbClr val="7030A0"/>
                </a:solidFill>
              </a:rPr>
              <a:t>Tu</a:t>
            </a:r>
            <a:r>
              <a:rPr lang="en-US" b="1" i="1" dirty="0">
                <a:solidFill>
                  <a:srgbClr val="7030A0"/>
                </a:solidFill>
              </a:rPr>
              <a:t> and </a:t>
            </a:r>
            <a:r>
              <a:rPr lang="en-US" b="1" i="1" dirty="0" err="1">
                <a:solidFill>
                  <a:srgbClr val="7030A0"/>
                </a:solidFill>
              </a:rPr>
              <a:t>Giong</a:t>
            </a:r>
            <a:r>
              <a:rPr lang="en-US" b="1" i="1" dirty="0">
                <a:solidFill>
                  <a:srgbClr val="7030A0"/>
                </a:solidFill>
              </a:rPr>
              <a:t> are both legendary saints; </a:t>
            </a:r>
            <a:r>
              <a:rPr lang="en-US" b="1" i="1" dirty="0" smtClean="0">
                <a:solidFill>
                  <a:srgbClr val="7030A0"/>
                </a:solidFill>
              </a:rPr>
              <a:t>however (nevertheless), </a:t>
            </a:r>
            <a:r>
              <a:rPr lang="en-US" b="1" i="1" dirty="0">
                <a:solidFill>
                  <a:srgbClr val="7030A0"/>
                </a:solidFill>
              </a:rPr>
              <a:t>they are worshipped for different </a:t>
            </a:r>
            <a:r>
              <a:rPr lang="en-US" b="1" i="1" dirty="0" smtClean="0">
                <a:solidFill>
                  <a:srgbClr val="7030A0"/>
                </a:solidFill>
              </a:rPr>
              <a:t>things</a:t>
            </a:r>
            <a:r>
              <a:rPr lang="en-US" b="1" i="1" dirty="0">
                <a:solidFill>
                  <a:srgbClr val="7030A0"/>
                </a:solidFill>
              </a:rPr>
              <a:t>.</a:t>
            </a:r>
            <a:endParaRPr lang="vi-VN" b="1" i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0040" y="3212976"/>
            <a:ext cx="878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Tet is the most important festival in Viet Nam; therefore, most Vietnamese return home for Tet.</a:t>
            </a:r>
            <a:endParaRPr lang="vi-VN" b="1" i="1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040" y="4013487"/>
            <a:ext cx="8783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Tet is a time for us to worship our ancestors; moreover, it is also a time for family reunion.</a:t>
            </a:r>
            <a:endParaRPr lang="vi-VN" b="1" i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0040" y="4581128"/>
            <a:ext cx="8783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The Khmer believe they have to float lanterns; otherwise, they may not get good luck.</a:t>
            </a:r>
            <a:endParaRPr lang="vi-VN" b="1" i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0040" y="5446965"/>
            <a:ext cx="878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The Hung King Temple Festival was a local festival; </a:t>
            </a:r>
            <a:r>
              <a:rPr lang="en-US" b="1" i="1" dirty="0" smtClean="0">
                <a:solidFill>
                  <a:srgbClr val="7030A0"/>
                </a:solidFill>
              </a:rPr>
              <a:t>nevertheless (however), </a:t>
            </a:r>
            <a:r>
              <a:rPr lang="en-US" b="1" i="1" dirty="0">
                <a:solidFill>
                  <a:srgbClr val="7030A0"/>
                </a:solidFill>
              </a:rPr>
              <a:t>it has become a public holiday in Viet Nam since 2007. </a:t>
            </a:r>
            <a:endParaRPr lang="vi-VN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12954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4" y="1086719"/>
            <a:ext cx="7254552" cy="46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312954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684"/>
            <a:ext cx="914400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31295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Match the dependent clauses with the independent ones to make complex sentences.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54235151"/>
              </p:ext>
            </p:extLst>
          </p:nvPr>
        </p:nvGraphicFramePr>
        <p:xfrm>
          <a:off x="457200" y="1403839"/>
          <a:ext cx="8229600" cy="461744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114800"/>
                <a:gridCol w="4114800"/>
              </a:tblGrid>
              <a:tr h="496169"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effectLst/>
                        </a:rPr>
                        <a:t>Dependent clause</a:t>
                      </a:r>
                    </a:p>
                  </a:txBody>
                  <a:tcPr marL="75242" marR="75242" marT="37621" marB="37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effectLst/>
                        </a:rPr>
                        <a:t>Independent clause</a:t>
                      </a:r>
                    </a:p>
                  </a:txBody>
                  <a:tcPr marL="75242" marR="75242" marT="37621" marB="37621" anchor="ctr"/>
                </a:tc>
              </a:tr>
              <a:tr h="688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 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When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the An invaders came to Viet Nam,</a:t>
                      </a:r>
                    </a:p>
                  </a:txBody>
                  <a:tcPr marL="75242" marR="75242" marT="37621" marB="37621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an essential part of the ceremony to worship the Water God.</a:t>
                      </a:r>
                    </a:p>
                  </a:txBody>
                  <a:tcPr/>
                </a:tc>
              </a:tr>
              <a:tr h="688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 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Because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ho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is the traditional folk song of Bac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Ninh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</a:p>
                  </a:txBody>
                  <a:tcPr marL="75242" marR="75242" marT="37621" marB="37621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three-year-old boy grew up very fast and defeated them, legend says.</a:t>
                      </a:r>
                    </a:p>
                  </a:txBody>
                  <a:tcPr/>
                </a:tc>
              </a:tr>
              <a:tr h="688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 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Even though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Tien Dung was a daughter of the 18th Hung King,</a:t>
                      </a:r>
                    </a:p>
                  </a:txBody>
                  <a:tcPr marL="75242" marR="75242" marT="37621" marB="37621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crowds encourage them with drums and gongs.</a:t>
                      </a:r>
                    </a:p>
                  </a:txBody>
                  <a:tcPr/>
                </a:tc>
              </a:tr>
              <a:tr h="678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 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a pair of cows in the Cow Racing Festival go outside the line,</a:t>
                      </a:r>
                    </a:p>
                  </a:txBody>
                  <a:tcPr marL="75242" marR="75242" marT="37621" marB="37621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kind of singing is allowed at the Lim Festival.</a:t>
                      </a:r>
                    </a:p>
                  </a:txBody>
                  <a:tcPr/>
                </a:tc>
              </a:tr>
              <a:tr h="688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  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Although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the Buffalo-fighting Festival sounds frightening,</a:t>
                      </a:r>
                    </a:p>
                  </a:txBody>
                  <a:tcPr marL="75242" marR="75242" marT="37621" marB="37621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married a poor man, Chu Dong Tu.</a:t>
                      </a:r>
                    </a:p>
                  </a:txBody>
                  <a:tcPr/>
                </a:tc>
              </a:tr>
              <a:tr h="688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  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While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the dragon boats at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Ghe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Ngo are racing,</a:t>
                      </a:r>
                    </a:p>
                  </a:txBody>
                  <a:tcPr marL="75242" marR="75242" marT="37621" marB="37621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cannot continue the race.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214207" y="2132856"/>
            <a:ext cx="3577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B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2566" y="2823319"/>
            <a:ext cx="3786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D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35848" y="3501008"/>
            <a:ext cx="3353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E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45466" y="4191471"/>
            <a:ext cx="325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F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01385" y="4869160"/>
            <a:ext cx="3706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A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4207" y="5559623"/>
            <a:ext cx="3577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C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1295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Fill each blank with one suitable subordinator </a:t>
            </a:r>
            <a:r>
              <a:rPr lang="en-US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when, while, even though/ although, because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484784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Elephant Race Festival is held by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Mnong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people in spring in Don Village or in the forests near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Srepok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River,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Lak Province. (1)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the space must be wide enough for around 10 elephants to race, villagers often choose a large, flat area. (2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__________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race is held in the forests, the area must be without too many big trees. 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elephants are led to the starting line, and (3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__________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the horn command is given, the race begins. The elephants are encouraged by the sounds of drums, gongs and the cheering crowds (4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__________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racing. 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__________ 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elephant wins the race, it lifts its trunk above its head and waits for its prize. (6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____________________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the prize is small, every rider is proud to be the race winner.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6200" y="1763524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00B050"/>
                </a:solidFill>
              </a:rPr>
              <a:t>Because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3752" y="2276872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00B050"/>
                </a:solidFill>
              </a:rPr>
              <a:t>If</a:t>
            </a:r>
          </a:p>
        </p:txBody>
      </p:sp>
      <p:sp>
        <p:nvSpPr>
          <p:cNvPr id="8" name="Rectangle 7"/>
          <p:cNvSpPr/>
          <p:nvPr/>
        </p:nvSpPr>
        <p:spPr>
          <a:xfrm>
            <a:off x="5597629" y="2852936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00B050"/>
                </a:solidFill>
              </a:rPr>
              <a:t>when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0630" y="33477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00B050"/>
                </a:solidFill>
              </a:rPr>
              <a:t>while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1560" y="3655416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00B050"/>
                </a:solidFill>
              </a:rPr>
              <a:t>When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68554" y="3933056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00B050"/>
                </a:solidFill>
              </a:rPr>
              <a:t>Athough / Even though</a:t>
            </a:r>
          </a:p>
        </p:txBody>
      </p:sp>
    </p:spTree>
    <p:extLst>
      <p:ext uri="{BB962C8B-B14F-4D97-AF65-F5344CB8AC3E}">
        <p14:creationId xmlns="" xmlns:p14="http://schemas.microsoft.com/office/powerpoint/2010/main" val="403129546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741</Words>
  <Application>Microsoft Office PowerPoint</Application>
  <PresentationFormat>On-screen Show (4:3)</PresentationFormat>
  <Paragraphs>110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Tong Xuan Hau</cp:lastModifiedBy>
  <cp:revision>13</cp:revision>
  <dcterms:created xsi:type="dcterms:W3CDTF">2016-10-27T14:27:44Z</dcterms:created>
  <dcterms:modified xsi:type="dcterms:W3CDTF">2017-11-08T22:53:23Z</dcterms:modified>
</cp:coreProperties>
</file>